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61" r:id="rId3"/>
  </p:sldMasterIdLst>
  <p:notesMasterIdLst>
    <p:notesMasterId r:id="rId22"/>
  </p:notesMasterIdLst>
  <p:handoutMasterIdLst>
    <p:handoutMasterId r:id="rId23"/>
  </p:handoutMasterIdLst>
  <p:sldIdLst>
    <p:sldId id="256" r:id="rId4"/>
    <p:sldId id="631" r:id="rId5"/>
    <p:sldId id="632" r:id="rId6"/>
    <p:sldId id="627" r:id="rId7"/>
    <p:sldId id="639" r:id="rId8"/>
    <p:sldId id="634" r:id="rId9"/>
    <p:sldId id="635" r:id="rId10"/>
    <p:sldId id="637" r:id="rId11"/>
    <p:sldId id="618" r:id="rId12"/>
    <p:sldId id="379" r:id="rId13"/>
    <p:sldId id="381" r:id="rId14"/>
    <p:sldId id="562" r:id="rId15"/>
    <p:sldId id="563" r:id="rId16"/>
    <p:sldId id="567" r:id="rId17"/>
    <p:sldId id="569" r:id="rId18"/>
    <p:sldId id="572" r:id="rId19"/>
    <p:sldId id="638" r:id="rId20"/>
    <p:sldId id="377" r:id="rId21"/>
  </p:sldIdLst>
  <p:sldSz cx="9144000" cy="6858000" type="screen4x3"/>
  <p:notesSz cx="6794500" cy="9931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EA4"/>
    <a:srgbClr val="01BCFF"/>
    <a:srgbClr val="0784D9"/>
    <a:srgbClr val="077AD9"/>
    <a:srgbClr val="007FD6"/>
    <a:srgbClr val="0095FA"/>
    <a:srgbClr val="0078D2"/>
    <a:srgbClr val="005392"/>
    <a:srgbClr val="0067B4"/>
    <a:srgbClr val="008B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17" autoAdjust="0"/>
    <p:restoredTop sz="87621" autoAdjust="0"/>
  </p:normalViewPr>
  <p:slideViewPr>
    <p:cSldViewPr>
      <p:cViewPr>
        <p:scale>
          <a:sx n="50" d="100"/>
          <a:sy n="50" d="100"/>
        </p:scale>
        <p:origin x="-181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AF58-5AF5-4E23-888E-BCEEF7B93004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7654-B08A-46CC-9213-E7FF0B8F9D7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824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0603-CF60-41E0-980B-921FF6BF47FA}" type="datetimeFigureOut">
              <a:rPr lang="es-ES" smtClean="0"/>
              <a:pPr/>
              <a:t>21/02/2018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B96C-2A66-4E75-B0DD-D21F04B41C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B96C-2A66-4E75-B0DD-D21F04B41C51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216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B96C-2A66-4E75-B0DD-D21F04B41C5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4146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B96C-2A66-4E75-B0DD-D21F04B41C5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587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B96C-2A66-4E75-B0DD-D21F04B41C5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49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Uso responsable de la energía por parte de los clientes, y de los empleados del hotel. Con nuestro sistema tenemos el control de la climatización y evitamos derroches y usos abusivos de las instalaciones.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B96C-2A66-4E75-B0DD-D21F04B41C5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1601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ngliang.luo\Desktop\城市合成横版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4557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51720" y="1124744"/>
            <a:ext cx="6624736" cy="576064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51720" y="1772816"/>
            <a:ext cx="6696744" cy="409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altLang="zh-CN" dirty="0"/>
              <a:t>Power Transmission &amp; Distribution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979613" y="-14288"/>
            <a:ext cx="0" cy="63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2738"/>
            <a:ext cx="1304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882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4BCF-D174-4001-9916-FC3FBF3A5E91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2465-55A5-41D1-BB22-25D44C593650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79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4BCF-D174-4001-9916-FC3FBF3A5E91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2465-55A5-41D1-BB22-25D44C593650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276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4BCF-D174-4001-9916-FC3FBF3A5E91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2465-55A5-41D1-BB22-25D44C593650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165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4BCF-D174-4001-9916-FC3FBF3A5E91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2465-55A5-41D1-BB22-25D44C593650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58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4BCF-D174-4001-9916-FC3FBF3A5E91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2465-55A5-41D1-BB22-25D44C593650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6604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468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974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292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305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659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869"/>
            <a:ext cx="9144000" cy="15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23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4753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408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6811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4835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5974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0167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8567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536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7279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701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094" y="1347614"/>
            <a:ext cx="8634386" cy="5249738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288036" indent="0">
              <a:buNone/>
              <a:defRPr/>
            </a:lvl2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58094" y="843558"/>
            <a:ext cx="8634386" cy="36004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288036" indent="0">
              <a:buNone/>
              <a:defRPr/>
            </a:lvl2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ctrTitle" hasCustomPrompt="1"/>
          </p:nvPr>
        </p:nvSpPr>
        <p:spPr>
          <a:xfrm>
            <a:off x="179512" y="37904"/>
            <a:ext cx="6624736" cy="576064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4314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9778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7161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2425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9882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2929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3490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3864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53918" y="836712"/>
            <a:ext cx="8638561" cy="576064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r>
              <a:rPr lang="en-US" altLang="zh-CN" dirty="0"/>
              <a:t>Add images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ctrTitle" hasCustomPrompt="1"/>
          </p:nvPr>
        </p:nvSpPr>
        <p:spPr>
          <a:xfrm>
            <a:off x="179512" y="37904"/>
            <a:ext cx="6624736" cy="576064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1180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1520" y="836712"/>
            <a:ext cx="4248472" cy="576064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sz="1600">
                <a:latin typeface="Arial" pitchFamily="34" charset="0"/>
                <a:ea typeface="微软雅黑" pitchFamily="34" charset="-122"/>
                <a:cs typeface="Arial" pitchFamily="34" charset="0"/>
              </a:defRPr>
            </a:lvl2pPr>
            <a:lvl3pPr marL="914400" indent="0">
              <a:buNone/>
              <a:defRPr lang="zh-CN" altLang="en-US" sz="140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1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2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ctrTitle" hasCustomPrompt="1"/>
          </p:nvPr>
        </p:nvSpPr>
        <p:spPr>
          <a:xfrm>
            <a:off x="179512" y="37904"/>
            <a:ext cx="6624736" cy="576064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  <p:sp>
        <p:nvSpPr>
          <p:cNvPr id="15" name="内容占位符 2"/>
          <p:cNvSpPr>
            <a:spLocks noGrp="1"/>
          </p:cNvSpPr>
          <p:nvPr>
            <p:ph sz="half" idx="10" hasCustomPrompt="1"/>
          </p:nvPr>
        </p:nvSpPr>
        <p:spPr>
          <a:xfrm>
            <a:off x="4644008" y="836712"/>
            <a:ext cx="4248472" cy="576064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sz="1600">
                <a:latin typeface="Arial" pitchFamily="34" charset="0"/>
                <a:ea typeface="微软雅黑" pitchFamily="34" charset="-122"/>
                <a:cs typeface="Arial" pitchFamily="34" charset="0"/>
              </a:defRPr>
            </a:lvl2pPr>
            <a:lvl3pPr marL="914400" indent="0">
              <a:buNone/>
              <a:defRPr lang="zh-CN" altLang="en-US" sz="140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1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2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7591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图片占位符 2"/>
          <p:cNvSpPr>
            <a:spLocks noGrp="1"/>
          </p:cNvSpPr>
          <p:nvPr>
            <p:ph type="pic" idx="10" hasCustomPrompt="1"/>
          </p:nvPr>
        </p:nvSpPr>
        <p:spPr>
          <a:xfrm>
            <a:off x="4644008" y="836712"/>
            <a:ext cx="4248471" cy="57606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r>
              <a:rPr lang="en-US" altLang="zh-CN" dirty="0"/>
              <a:t>Add images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8" name="标题 1"/>
          <p:cNvSpPr>
            <a:spLocks noGrp="1"/>
          </p:cNvSpPr>
          <p:nvPr>
            <p:ph type="ctrTitle" hasCustomPrompt="1"/>
          </p:nvPr>
        </p:nvSpPr>
        <p:spPr>
          <a:xfrm>
            <a:off x="179512" y="37904"/>
            <a:ext cx="6624736" cy="576064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  <p:sp>
        <p:nvSpPr>
          <p:cNvPr id="19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1520" y="836712"/>
            <a:ext cx="4248472" cy="576064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sz="1600">
                <a:latin typeface="Arial" pitchFamily="34" charset="0"/>
                <a:ea typeface="微软雅黑" pitchFamily="34" charset="-122"/>
                <a:cs typeface="Arial" pitchFamily="34" charset="0"/>
              </a:defRPr>
            </a:lvl2pPr>
            <a:lvl3pPr marL="914400" indent="0">
              <a:buNone/>
              <a:defRPr lang="zh-CN" altLang="en-US" sz="140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1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2"/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119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23528" y="908720"/>
            <a:ext cx="4173860" cy="423738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000" b="1" kern="1200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23528" y="1484784"/>
            <a:ext cx="4173860" cy="5040560"/>
          </a:xfrm>
        </p:spPr>
        <p:txBody>
          <a:bodyPr/>
          <a:lstStyle>
            <a:lvl1pPr marL="0" indent="0">
              <a:buNone/>
              <a:defRPr lang="zh-CN" altLang="en-US" sz="1600" b="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lang="zh-CN" altLang="en-US" sz="1400" b="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2pPr>
            <a:lvl3pPr marL="914400" indent="0">
              <a:buNone/>
              <a:defRPr lang="zh-CN" altLang="en-US" sz="1200" b="0" kern="1200" baseline="0" dirty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  <a:p>
            <a:pPr lvl="1"/>
            <a:r>
              <a:rPr lang="en-US" altLang="zh-CN" dirty="0" err="1"/>
              <a:t>Roference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2"/>
            <a:r>
              <a:rPr lang="en-US" altLang="zh-CN" dirty="0" err="1"/>
              <a:t>Roference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08720"/>
            <a:ext cx="4247455" cy="423738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000" b="1" kern="1200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5025" y="1484784"/>
            <a:ext cx="4247455" cy="5040560"/>
          </a:xfrm>
        </p:spPr>
        <p:txBody>
          <a:bodyPr/>
          <a:lstStyle>
            <a:lvl1pPr marL="0" indent="0">
              <a:buNone/>
              <a:defRPr lang="zh-CN" altLang="en-US" sz="1600" b="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lang="zh-CN" altLang="en-US" sz="1400" b="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2pPr>
            <a:lvl3pPr marL="914400" indent="0">
              <a:buNone/>
              <a:defRPr lang="zh-CN" altLang="en-US" sz="1200" b="0" kern="1200" dirty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  <a:p>
            <a:pPr lvl="1"/>
            <a:r>
              <a:rPr lang="en-US" altLang="zh-CN" dirty="0" err="1"/>
              <a:t>Roference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2"/>
            <a:r>
              <a:rPr lang="en-US" altLang="zh-CN" dirty="0" err="1"/>
              <a:t>Roference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  <p:sp>
        <p:nvSpPr>
          <p:cNvPr id="17" name="标题 1"/>
          <p:cNvSpPr>
            <a:spLocks noGrp="1"/>
          </p:cNvSpPr>
          <p:nvPr>
            <p:ph type="ctrTitle" hasCustomPrompt="1"/>
          </p:nvPr>
        </p:nvSpPr>
        <p:spPr>
          <a:xfrm>
            <a:off x="179512" y="37904"/>
            <a:ext cx="6624736" cy="576064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067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3995936" y="836712"/>
            <a:ext cx="4896544" cy="5760640"/>
          </a:xfrm>
        </p:spPr>
        <p:txBody>
          <a:bodyPr/>
          <a:lstStyle>
            <a:lvl1pPr marL="0" indent="0">
              <a:buNone/>
              <a:defRPr lang="zh-CN" altLang="en-US" sz="1600" b="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lang="zh-CN" altLang="en-US" sz="1400" b="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2pPr>
            <a:lvl3pPr marL="914400" indent="0">
              <a:buNone/>
              <a:defRPr lang="zh-CN" altLang="en-US" sz="1200" b="0" kern="1200" dirty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  <a:p>
            <a:pPr lvl="1"/>
            <a:r>
              <a:rPr lang="en-US" altLang="zh-CN" dirty="0" err="1"/>
              <a:t>Roference</a:t>
            </a:r>
            <a:r>
              <a:rPr lang="en-US" altLang="zh-CN" dirty="0"/>
              <a:t> Projects</a:t>
            </a:r>
            <a:endParaRPr lang="zh-CN" altLang="en-US" dirty="0"/>
          </a:p>
          <a:p>
            <a:pPr lvl="2"/>
            <a:r>
              <a:rPr lang="en-US" altLang="zh-CN" dirty="0" err="1"/>
              <a:t>Roference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435100"/>
            <a:ext cx="3610744" cy="5162252"/>
          </a:xfrm>
        </p:spPr>
        <p:txBody>
          <a:bodyPr/>
          <a:lstStyle>
            <a:lvl1pPr marL="0" indent="0">
              <a:buNone/>
              <a:defRPr lang="zh-CN" altLang="en-US" sz="1400" b="0" kern="1200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1520" y="836712"/>
            <a:ext cx="3600400" cy="423738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000" b="1" kern="1200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Reference Projects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ctrTitle" hasCustomPrompt="1"/>
          </p:nvPr>
        </p:nvSpPr>
        <p:spPr>
          <a:xfrm>
            <a:off x="179512" y="37904"/>
            <a:ext cx="6624736" cy="576064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err="1"/>
              <a:t>Recference</a:t>
            </a:r>
            <a:r>
              <a:rPr lang="en-US" altLang="zh-CN" dirty="0"/>
              <a:t> Projects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325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869"/>
            <a:ext cx="9144000" cy="15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3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4BCF-D174-4001-9916-FC3FBF3A5E91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2465-55A5-41D1-BB22-25D44C593650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4920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3" r:id="rId5"/>
    <p:sldLayoutId id="2147483674" r:id="rId6"/>
    <p:sldLayoutId id="2147483676" r:id="rId7"/>
    <p:sldLayoutId id="2147483656" r:id="rId8"/>
    <p:sldLayoutId id="2147483675" r:id="rId9"/>
    <p:sldLayoutId id="2147483653" r:id="rId10"/>
    <p:sldLayoutId id="2147483654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3606-F4AD-44F2-A792-8C51356BB666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81B3-AA9B-4CA2-9573-AA4A300F9764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17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CFA1-63B1-4A9D-BD8F-1923ADE6358E}" type="datetimeFigureOut">
              <a:rPr lang="zh-CN" altLang="en-US" smtClean="0"/>
              <a:pPr/>
              <a:t>2018/2/21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F8EB-E037-4B70-BED7-387999C8969D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637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hintelectrics.es" TargetMode="External"/><Relationship Id="rId2" Type="http://schemas.openxmlformats.org/officeDocument/2006/relationships/hyperlink" Target="http://www.chintelectrics.es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gif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5" Type="http://schemas.openxmlformats.org/officeDocument/2006/relationships/image" Target="../media/image22.gif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467544" y="1553597"/>
            <a:ext cx="2928958" cy="723275"/>
          </a:xfrm>
        </p:spPr>
        <p:txBody>
          <a:bodyPr>
            <a:noAutofit/>
          </a:bodyPr>
          <a:lstStyle/>
          <a:p>
            <a:r>
              <a:rPr lang="es-ES" dirty="0"/>
              <a:t>Automatización y control en el sector hotelero</a:t>
            </a:r>
          </a:p>
        </p:txBody>
      </p:sp>
      <p:sp>
        <p:nvSpPr>
          <p:cNvPr id="4" name="7 Rectángulo"/>
          <p:cNvSpPr/>
          <p:nvPr/>
        </p:nvSpPr>
        <p:spPr>
          <a:xfrm>
            <a:off x="214282" y="5619294"/>
            <a:ext cx="29289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CHINT ELECTRICS ESPAÑA</a:t>
            </a:r>
            <a:endParaRPr lang="es-ES" sz="1400" dirty="0"/>
          </a:p>
          <a:p>
            <a:r>
              <a:rPr lang="es-ES" sz="1300" dirty="0"/>
              <a:t>23/Febrero/2018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ABBF257-6AC6-4123-B427-59ED6D3E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12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727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63"/>
          <a:stretch/>
        </p:blipFill>
        <p:spPr>
          <a:xfrm>
            <a:off x="5580112" y="3706514"/>
            <a:ext cx="3500462" cy="288991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0" y="971436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u="sng" dirty="0"/>
              <a:t>Autómata Programable </a:t>
            </a:r>
            <a:r>
              <a:rPr lang="es-ES" dirty="0"/>
              <a:t>(Doméstico e Industrial)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7120" y="1484784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Interactúa con:</a:t>
            </a:r>
          </a:p>
          <a:p>
            <a:pPr algn="just"/>
            <a:r>
              <a:rPr lang="es-ES" dirty="0"/>
              <a:t>-Sensores o actuadores </a:t>
            </a:r>
            <a:r>
              <a:rPr lang="es-ES" b="1" u="sng" dirty="0"/>
              <a:t>digitales</a:t>
            </a:r>
            <a:r>
              <a:rPr lang="es-ES" dirty="0"/>
              <a:t>.</a:t>
            </a:r>
          </a:p>
          <a:p>
            <a:pPr algn="just">
              <a:buFontTx/>
              <a:buChar char="-"/>
            </a:pPr>
            <a:r>
              <a:rPr lang="es-ES" dirty="0"/>
              <a:t> Sensores o actuadores </a:t>
            </a:r>
            <a:r>
              <a:rPr lang="es-ES" b="1" u="sng" dirty="0"/>
              <a:t>analógicos</a:t>
            </a:r>
            <a:r>
              <a:rPr lang="es-ES" dirty="0"/>
              <a:t>.</a:t>
            </a:r>
          </a:p>
          <a:p>
            <a:pPr algn="just">
              <a:buFontTx/>
              <a:buChar char="-"/>
            </a:pPr>
            <a:r>
              <a:rPr lang="es-ES" dirty="0"/>
              <a:t> Equipos </a:t>
            </a:r>
            <a:r>
              <a:rPr lang="es-ES" b="1" u="sng" dirty="0"/>
              <a:t>Modbus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97120" y="2721694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/>
              <a:t>Servidor web integrado</a:t>
            </a:r>
            <a:r>
              <a:rPr lang="es-ES" dirty="0"/>
              <a:t>:</a:t>
            </a:r>
          </a:p>
          <a:p>
            <a:pPr algn="just"/>
            <a:r>
              <a:rPr lang="es-ES" dirty="0"/>
              <a:t>- Fácil acceso desde ordenador, Smartphone o Tablet.</a:t>
            </a:r>
          </a:p>
          <a:p>
            <a:pPr algn="just"/>
            <a:r>
              <a:rPr lang="es-ES" dirty="0"/>
              <a:t>- Software integrado!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720" y="3717032"/>
            <a:ext cx="507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No necesita “Programación”</a:t>
            </a:r>
            <a:endParaRPr lang="es-ES" dirty="0"/>
          </a:p>
          <a:p>
            <a:pPr algn="just">
              <a:buFontTx/>
              <a:buChar char="-"/>
            </a:pPr>
            <a:r>
              <a:rPr lang="es-ES" dirty="0"/>
              <a:t> ChintControl permite adaptarse a cualquier equipo  </a:t>
            </a:r>
          </a:p>
          <a:p>
            <a:pPr algn="just"/>
            <a:r>
              <a:rPr lang="es-ES" dirty="0"/>
              <a:t>   con una “simple” configuración.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465313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- Curva de aprendizaje para dominarlo.</a:t>
            </a:r>
            <a:endParaRPr lang="es-ES" b="1" u="sng" dirty="0"/>
          </a:p>
        </p:txBody>
      </p:sp>
      <p:sp>
        <p:nvSpPr>
          <p:cNvPr id="12" name="标题 2">
            <a:extLst>
              <a:ext uri="{FF2B5EF4-FFF2-40B4-BE49-F238E27FC236}">
                <a16:creationId xmlns="" xmlns:a16="http://schemas.microsoft.com/office/drawing/2014/main" id="{250E3D84-03C1-4FF5-8767-1575FFBBC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6912768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32653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63"/>
          <a:stretch/>
        </p:blipFill>
        <p:spPr>
          <a:xfrm>
            <a:off x="3213884" y="2786058"/>
            <a:ext cx="2702454" cy="2231093"/>
          </a:xfrm>
          <a:prstGeom prst="rect">
            <a:avLst/>
          </a:prstGeom>
        </p:spPr>
      </p:pic>
      <p:sp>
        <p:nvSpPr>
          <p:cNvPr id="17" name="16 Rectángulo redondeado"/>
          <p:cNvSpPr/>
          <p:nvPr/>
        </p:nvSpPr>
        <p:spPr>
          <a:xfrm>
            <a:off x="357158" y="2780928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Entrada de alimentación (8 – 28VCC)</a:t>
            </a:r>
          </a:p>
        </p:txBody>
      </p:sp>
      <p:cxnSp>
        <p:nvCxnSpPr>
          <p:cNvPr id="21" name="20 Conector recto de flecha"/>
          <p:cNvCxnSpPr>
            <a:stCxn id="17" idx="3"/>
          </p:cNvCxnSpPr>
          <p:nvPr/>
        </p:nvCxnSpPr>
        <p:spPr>
          <a:xfrm>
            <a:off x="2643174" y="3066680"/>
            <a:ext cx="92869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2857488" y="3929066"/>
            <a:ext cx="785818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357158" y="4138250"/>
            <a:ext cx="228601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Pulsador “</a:t>
            </a:r>
            <a:r>
              <a:rPr lang="es-ES" sz="1600" dirty="0" err="1"/>
              <a:t>reset</a:t>
            </a:r>
            <a:r>
              <a:rPr lang="es-ES" sz="1600" dirty="0"/>
              <a:t>”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357158" y="3566746"/>
            <a:ext cx="228601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LED de estado</a:t>
            </a:r>
          </a:p>
        </p:txBody>
      </p:sp>
      <p:cxnSp>
        <p:nvCxnSpPr>
          <p:cNvPr id="38" name="37 Conector recto de flecha"/>
          <p:cNvCxnSpPr>
            <a:stCxn id="35" idx="3"/>
          </p:cNvCxnSpPr>
          <p:nvPr/>
        </p:nvCxnSpPr>
        <p:spPr>
          <a:xfrm>
            <a:off x="2643174" y="3709622"/>
            <a:ext cx="100013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 redondeado"/>
          <p:cNvSpPr/>
          <p:nvPr/>
        </p:nvSpPr>
        <p:spPr>
          <a:xfrm>
            <a:off x="6485098" y="3555301"/>
            <a:ext cx="2286016" cy="657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Instalación en carril DIN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(4 módulos, 71mm)</a:t>
            </a:r>
          </a:p>
        </p:txBody>
      </p:sp>
      <p:cxnSp>
        <p:nvCxnSpPr>
          <p:cNvPr id="64" name="63 Conector recto"/>
          <p:cNvCxnSpPr>
            <a:endCxn id="31" idx="3"/>
          </p:cNvCxnSpPr>
          <p:nvPr/>
        </p:nvCxnSpPr>
        <p:spPr>
          <a:xfrm rot="10800000">
            <a:off x="2643174" y="4281126"/>
            <a:ext cx="214314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2678893" y="4102531"/>
            <a:ext cx="35719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3 Abrir llave">
            <a:extLst>
              <a:ext uri="{FF2B5EF4-FFF2-40B4-BE49-F238E27FC236}">
                <a16:creationId xmlns="" xmlns:a16="http://schemas.microsoft.com/office/drawing/2014/main" id="{F4FED57F-2305-4E66-AF33-2B54388F21C2}"/>
              </a:ext>
            </a:extLst>
          </p:cNvPr>
          <p:cNvSpPr/>
          <p:nvPr/>
        </p:nvSpPr>
        <p:spPr>
          <a:xfrm rot="5400000">
            <a:off x="4499768" y="2571744"/>
            <a:ext cx="214314" cy="7858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25 Rectángulo redondeado">
            <a:extLst>
              <a:ext uri="{FF2B5EF4-FFF2-40B4-BE49-F238E27FC236}">
                <a16:creationId xmlns="" xmlns:a16="http://schemas.microsoft.com/office/drawing/2014/main" id="{0F637893-F002-4BF5-885A-74411A491375}"/>
              </a:ext>
            </a:extLst>
          </p:cNvPr>
          <p:cNvSpPr/>
          <p:nvPr/>
        </p:nvSpPr>
        <p:spPr>
          <a:xfrm>
            <a:off x="3071802" y="1500174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8 Salidas digitales</a:t>
            </a:r>
          </a:p>
          <a:p>
            <a:pPr algn="ctr"/>
            <a:r>
              <a:rPr lang="es-ES" sz="1600" dirty="0"/>
              <a:t>(hasta 28VCC)</a:t>
            </a:r>
          </a:p>
        </p:txBody>
      </p:sp>
      <p:cxnSp>
        <p:nvCxnSpPr>
          <p:cNvPr id="15" name="26 Conector recto de flecha">
            <a:extLst>
              <a:ext uri="{FF2B5EF4-FFF2-40B4-BE49-F238E27FC236}">
                <a16:creationId xmlns="" xmlns:a16="http://schemas.microsoft.com/office/drawing/2014/main" id="{62E582AF-18FD-4AD1-8AAD-E42B767BB912}"/>
              </a:ext>
            </a:extLst>
          </p:cNvPr>
          <p:cNvCxnSpPr/>
          <p:nvPr/>
        </p:nvCxnSpPr>
        <p:spPr>
          <a:xfrm rot="5400000">
            <a:off x="4215207" y="2428471"/>
            <a:ext cx="71517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7 Rectángulo redondeado">
            <a:extLst>
              <a:ext uri="{FF2B5EF4-FFF2-40B4-BE49-F238E27FC236}">
                <a16:creationId xmlns="" xmlns:a16="http://schemas.microsoft.com/office/drawing/2014/main" id="{C9C966CF-3162-4F20-AF2E-63342EF249BD}"/>
              </a:ext>
            </a:extLst>
          </p:cNvPr>
          <p:cNvSpPr/>
          <p:nvPr/>
        </p:nvSpPr>
        <p:spPr>
          <a:xfrm>
            <a:off x="4143372" y="5786454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8 Entradas digitales</a:t>
            </a:r>
          </a:p>
          <a:p>
            <a:pPr algn="ctr"/>
            <a:r>
              <a:rPr lang="es-ES" sz="1600" dirty="0"/>
              <a:t>(0 – 28VCC)</a:t>
            </a:r>
          </a:p>
        </p:txBody>
      </p:sp>
      <p:cxnSp>
        <p:nvCxnSpPr>
          <p:cNvPr id="18" name="48 Conector recto de flecha">
            <a:extLst>
              <a:ext uri="{FF2B5EF4-FFF2-40B4-BE49-F238E27FC236}">
                <a16:creationId xmlns="" xmlns:a16="http://schemas.microsoft.com/office/drawing/2014/main" id="{31797320-C066-48E6-879C-F73AAD52FD99}"/>
              </a:ext>
            </a:extLst>
          </p:cNvPr>
          <p:cNvCxnSpPr>
            <a:stCxn id="16" idx="0"/>
          </p:cNvCxnSpPr>
          <p:nvPr/>
        </p:nvCxnSpPr>
        <p:spPr>
          <a:xfrm rot="5400000" flipH="1" flipV="1">
            <a:off x="5001422" y="5500702"/>
            <a:ext cx="570710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6 Abrir llave">
            <a:extLst>
              <a:ext uri="{FF2B5EF4-FFF2-40B4-BE49-F238E27FC236}">
                <a16:creationId xmlns="" xmlns:a16="http://schemas.microsoft.com/office/drawing/2014/main" id="{D158C3B0-65D4-4451-8C24-1467FAB1F241}"/>
              </a:ext>
            </a:extLst>
          </p:cNvPr>
          <p:cNvSpPr/>
          <p:nvPr/>
        </p:nvSpPr>
        <p:spPr>
          <a:xfrm rot="16200000">
            <a:off x="5143504" y="4714884"/>
            <a:ext cx="214314" cy="7858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24 Abrir llave">
            <a:extLst>
              <a:ext uri="{FF2B5EF4-FFF2-40B4-BE49-F238E27FC236}">
                <a16:creationId xmlns="" xmlns:a16="http://schemas.microsoft.com/office/drawing/2014/main" id="{0F747C18-C604-4C4E-AFE4-21BA01DC59A6}"/>
              </a:ext>
            </a:extLst>
          </p:cNvPr>
          <p:cNvSpPr/>
          <p:nvPr/>
        </p:nvSpPr>
        <p:spPr>
          <a:xfrm rot="5400000">
            <a:off x="5322099" y="2821777"/>
            <a:ext cx="214314" cy="285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7 Conector recto de flecha">
            <a:extLst>
              <a:ext uri="{FF2B5EF4-FFF2-40B4-BE49-F238E27FC236}">
                <a16:creationId xmlns="" xmlns:a16="http://schemas.microsoft.com/office/drawing/2014/main" id="{2E12D74A-F296-48D7-A5A4-DAFEA841CEB0}"/>
              </a:ext>
            </a:extLst>
          </p:cNvPr>
          <p:cNvCxnSpPr/>
          <p:nvPr/>
        </p:nvCxnSpPr>
        <p:spPr>
          <a:xfrm rot="5400000">
            <a:off x="5142313" y="2499909"/>
            <a:ext cx="572298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1 Rectángulo redondeado">
            <a:extLst>
              <a:ext uri="{FF2B5EF4-FFF2-40B4-BE49-F238E27FC236}">
                <a16:creationId xmlns="" xmlns:a16="http://schemas.microsoft.com/office/drawing/2014/main" id="{17C7E033-0817-4AF6-BA16-9DB5E5CA66AE}"/>
              </a:ext>
            </a:extLst>
          </p:cNvPr>
          <p:cNvSpPr/>
          <p:nvPr/>
        </p:nvSpPr>
        <p:spPr>
          <a:xfrm>
            <a:off x="6429388" y="1643050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2 Salidas analógicas</a:t>
            </a:r>
          </a:p>
          <a:p>
            <a:pPr algn="ctr"/>
            <a:r>
              <a:rPr lang="es-ES" sz="1600" dirty="0"/>
              <a:t>(0-10VCC ó 1-10VCC)</a:t>
            </a:r>
          </a:p>
          <a:p>
            <a:pPr algn="ctr"/>
            <a:r>
              <a:rPr lang="es-ES" sz="1600" dirty="0"/>
              <a:t>(0-20mA ó 4-20mA)</a:t>
            </a:r>
          </a:p>
        </p:txBody>
      </p:sp>
      <p:cxnSp>
        <p:nvCxnSpPr>
          <p:cNvPr id="24" name="33 Conector recto">
            <a:extLst>
              <a:ext uri="{FF2B5EF4-FFF2-40B4-BE49-F238E27FC236}">
                <a16:creationId xmlns="" xmlns:a16="http://schemas.microsoft.com/office/drawing/2014/main" id="{DBD3F15C-A080-4F54-A7BD-ECE0A64CA367}"/>
              </a:ext>
            </a:extLst>
          </p:cNvPr>
          <p:cNvCxnSpPr>
            <a:stCxn id="23" idx="1"/>
          </p:cNvCxnSpPr>
          <p:nvPr/>
        </p:nvCxnSpPr>
        <p:spPr>
          <a:xfrm rot="10800000">
            <a:off x="5429256" y="2214554"/>
            <a:ext cx="10001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7 Abrir llave">
            <a:extLst>
              <a:ext uri="{FF2B5EF4-FFF2-40B4-BE49-F238E27FC236}">
                <a16:creationId xmlns="" xmlns:a16="http://schemas.microsoft.com/office/drawing/2014/main" id="{095DEA8A-97D1-42EE-9955-EAC66B6D8630}"/>
              </a:ext>
            </a:extLst>
          </p:cNvPr>
          <p:cNvSpPr/>
          <p:nvPr/>
        </p:nvSpPr>
        <p:spPr>
          <a:xfrm rot="5400000">
            <a:off x="5036347" y="2821777"/>
            <a:ext cx="214314" cy="285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48 Rectángulo redondeado">
            <a:extLst>
              <a:ext uri="{FF2B5EF4-FFF2-40B4-BE49-F238E27FC236}">
                <a16:creationId xmlns="" xmlns:a16="http://schemas.microsoft.com/office/drawing/2014/main" id="{48F43E14-2CB4-4D56-A56B-22908350762E}"/>
              </a:ext>
            </a:extLst>
          </p:cNvPr>
          <p:cNvSpPr/>
          <p:nvPr/>
        </p:nvSpPr>
        <p:spPr>
          <a:xfrm>
            <a:off x="341768" y="1286257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2 Entradas analógicas</a:t>
            </a:r>
          </a:p>
          <a:p>
            <a:pPr algn="ctr"/>
            <a:r>
              <a:rPr lang="es-ES" sz="1600" dirty="0"/>
              <a:t>(0-10VCC ó 1-10VCC)</a:t>
            </a:r>
          </a:p>
          <a:p>
            <a:pPr algn="ctr"/>
            <a:r>
              <a:rPr lang="es-ES" sz="1600" dirty="0"/>
              <a:t>(0-20mA ó 4-20mA)</a:t>
            </a:r>
          </a:p>
        </p:txBody>
      </p:sp>
      <p:cxnSp>
        <p:nvCxnSpPr>
          <p:cNvPr id="27" name="56 Conector recto de flecha">
            <a:extLst>
              <a:ext uri="{FF2B5EF4-FFF2-40B4-BE49-F238E27FC236}">
                <a16:creationId xmlns="" xmlns:a16="http://schemas.microsoft.com/office/drawing/2014/main" id="{95C9B884-9100-42E2-AAFB-F93C44783820}"/>
              </a:ext>
            </a:extLst>
          </p:cNvPr>
          <p:cNvCxnSpPr>
            <a:cxnSpLocks/>
          </p:cNvCxnSpPr>
          <p:nvPr/>
        </p:nvCxnSpPr>
        <p:spPr>
          <a:xfrm>
            <a:off x="5141519" y="2315571"/>
            <a:ext cx="1985" cy="4712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57 Conector recto">
            <a:extLst>
              <a:ext uri="{FF2B5EF4-FFF2-40B4-BE49-F238E27FC236}">
                <a16:creationId xmlns="" xmlns:a16="http://schemas.microsoft.com/office/drawing/2014/main" id="{DB3210BD-6543-49FF-91D8-0A4CF15A344C}"/>
              </a:ext>
            </a:extLst>
          </p:cNvPr>
          <p:cNvCxnSpPr>
            <a:cxnSpLocks/>
          </p:cNvCxnSpPr>
          <p:nvPr/>
        </p:nvCxnSpPr>
        <p:spPr>
          <a:xfrm flipH="1">
            <a:off x="2267568" y="2315571"/>
            <a:ext cx="28759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42 Rectángulo redondeado">
            <a:extLst>
              <a:ext uri="{FF2B5EF4-FFF2-40B4-BE49-F238E27FC236}">
                <a16:creationId xmlns="" xmlns:a16="http://schemas.microsoft.com/office/drawing/2014/main" id="{3CAF6D3A-D430-4DCB-9D99-32CEF153B33D}"/>
              </a:ext>
            </a:extLst>
          </p:cNvPr>
          <p:cNvSpPr/>
          <p:nvPr/>
        </p:nvSpPr>
        <p:spPr>
          <a:xfrm>
            <a:off x="5843469" y="5017151"/>
            <a:ext cx="271464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Puerto Ethernet RJ45</a:t>
            </a:r>
          </a:p>
        </p:txBody>
      </p:sp>
      <p:cxnSp>
        <p:nvCxnSpPr>
          <p:cNvPr id="40" name="44 Conector recto de flecha">
            <a:extLst>
              <a:ext uri="{FF2B5EF4-FFF2-40B4-BE49-F238E27FC236}">
                <a16:creationId xmlns="" xmlns:a16="http://schemas.microsoft.com/office/drawing/2014/main" id="{A3AA35D0-1EAA-4DC0-8D9E-66F36E80B613}"/>
              </a:ext>
            </a:extLst>
          </p:cNvPr>
          <p:cNvCxnSpPr>
            <a:cxnSpLocks/>
          </p:cNvCxnSpPr>
          <p:nvPr/>
        </p:nvCxnSpPr>
        <p:spPr>
          <a:xfrm flipH="1" flipV="1">
            <a:off x="4559016" y="4907678"/>
            <a:ext cx="12190" cy="38897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9 Rectángulo redondeado">
            <a:extLst>
              <a:ext uri="{FF2B5EF4-FFF2-40B4-BE49-F238E27FC236}">
                <a16:creationId xmlns="" xmlns:a16="http://schemas.microsoft.com/office/drawing/2014/main" id="{9D0CBBF3-1891-45EA-B9A5-ADEE23180722}"/>
              </a:ext>
            </a:extLst>
          </p:cNvPr>
          <p:cNvSpPr/>
          <p:nvPr/>
        </p:nvSpPr>
        <p:spPr>
          <a:xfrm>
            <a:off x="500034" y="5010102"/>
            <a:ext cx="271464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Puerto RS485</a:t>
            </a:r>
          </a:p>
          <a:p>
            <a:pPr algn="ctr"/>
            <a:r>
              <a:rPr lang="es-ES" sz="1200" dirty="0"/>
              <a:t>(Jumper de terminación de bus (120 </a:t>
            </a:r>
            <a:r>
              <a:rPr lang="el-GR" sz="1200" dirty="0"/>
              <a:t>Ω</a:t>
            </a:r>
            <a:r>
              <a:rPr lang="es-ES" sz="1200" dirty="0"/>
              <a:t>)</a:t>
            </a:r>
          </a:p>
        </p:txBody>
      </p:sp>
      <p:cxnSp>
        <p:nvCxnSpPr>
          <p:cNvPr id="42" name="50 Conector recto de flecha">
            <a:extLst>
              <a:ext uri="{FF2B5EF4-FFF2-40B4-BE49-F238E27FC236}">
                <a16:creationId xmlns="" xmlns:a16="http://schemas.microsoft.com/office/drawing/2014/main" id="{C533F5AE-FEC5-453A-A29C-E533896B2A2E}"/>
              </a:ext>
            </a:extLst>
          </p:cNvPr>
          <p:cNvCxnSpPr>
            <a:cxnSpLocks/>
          </p:cNvCxnSpPr>
          <p:nvPr/>
        </p:nvCxnSpPr>
        <p:spPr>
          <a:xfrm flipV="1">
            <a:off x="3786182" y="4907678"/>
            <a:ext cx="0" cy="3881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51 Conector recto">
            <a:extLst>
              <a:ext uri="{FF2B5EF4-FFF2-40B4-BE49-F238E27FC236}">
                <a16:creationId xmlns="" xmlns:a16="http://schemas.microsoft.com/office/drawing/2014/main" id="{DDBDCA91-DEFB-481F-AE6B-1EBC8B0F53C2}"/>
              </a:ext>
            </a:extLst>
          </p:cNvPr>
          <p:cNvCxnSpPr/>
          <p:nvPr/>
        </p:nvCxnSpPr>
        <p:spPr>
          <a:xfrm rot="10800000">
            <a:off x="3214678" y="5295854"/>
            <a:ext cx="571504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52 Conector recto">
            <a:extLst>
              <a:ext uri="{FF2B5EF4-FFF2-40B4-BE49-F238E27FC236}">
                <a16:creationId xmlns="" xmlns:a16="http://schemas.microsoft.com/office/drawing/2014/main" id="{29135BBC-2EA0-429D-8677-0C95426E1950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4572001" y="5295855"/>
            <a:ext cx="1271468" cy="7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2">
            <a:extLst>
              <a:ext uri="{FF2B5EF4-FFF2-40B4-BE49-F238E27FC236}">
                <a16:creationId xmlns="" xmlns:a16="http://schemas.microsoft.com/office/drawing/2014/main" id="{2F54B6EF-80E3-4852-895A-9D7DB6DE2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6980012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161249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34420" y="3000372"/>
            <a:ext cx="55617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sz="3500" dirty="0"/>
              <a:t>APLICACIONES</a:t>
            </a:r>
            <a:endParaRPr lang="zh-CN" altLang="en-US" sz="3500" dirty="0"/>
          </a:p>
        </p:txBody>
      </p:sp>
    </p:spTree>
    <p:extLst>
      <p:ext uri="{BB962C8B-B14F-4D97-AF65-F5344CB8AC3E}">
        <p14:creationId xmlns="" xmlns:p14="http://schemas.microsoft.com/office/powerpoint/2010/main" val="298882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1 Marcador de texto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1962456" cy="423738"/>
          </a:xfrm>
        </p:spPr>
        <p:txBody>
          <a:bodyPr>
            <a:normAutofit/>
          </a:bodyPr>
          <a:lstStyle/>
          <a:p>
            <a:r>
              <a:rPr lang="es-ES" dirty="0"/>
              <a:t>Aplicaciones</a:t>
            </a:r>
          </a:p>
        </p:txBody>
      </p:sp>
      <p:sp>
        <p:nvSpPr>
          <p:cNvPr id="10" name="41 Marcador de texto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6357982" cy="423738"/>
          </a:xfrm>
        </p:spPr>
        <p:txBody>
          <a:bodyPr>
            <a:normAutofit/>
          </a:bodyPr>
          <a:lstStyle/>
          <a:p>
            <a:r>
              <a:rPr lang="es-ES" sz="1400" dirty="0"/>
              <a:t>- Control y Supervisión de su instalación desde cualquier ubicación.</a:t>
            </a:r>
          </a:p>
        </p:txBody>
      </p:sp>
      <p:pic>
        <p:nvPicPr>
          <p:cNvPr id="51202" name="Picture 2" descr="Resultado de imagen de icono instalación elect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833816" cy="3833816"/>
          </a:xfrm>
          <a:prstGeom prst="rect">
            <a:avLst/>
          </a:prstGeom>
          <a:noFill/>
        </p:spPr>
      </p:pic>
      <p:pic>
        <p:nvPicPr>
          <p:cNvPr id="51210" name="Picture 10" descr="Resultado de imagen de dibujo en playa con mov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3046620" cy="1785950"/>
          </a:xfrm>
          <a:prstGeom prst="rect">
            <a:avLst/>
          </a:prstGeom>
          <a:noFill/>
        </p:spPr>
      </p:pic>
      <p:sp>
        <p:nvSpPr>
          <p:cNvPr id="11" name="标题 2">
            <a:extLst>
              <a:ext uri="{FF2B5EF4-FFF2-40B4-BE49-F238E27FC236}">
                <a16:creationId xmlns="" xmlns:a16="http://schemas.microsoft.com/office/drawing/2014/main" id="{967489F7-749B-4FC0-BB2F-750EEBD5C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6984776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37571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1 Marcador de texto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1962456" cy="423738"/>
          </a:xfrm>
        </p:spPr>
        <p:txBody>
          <a:bodyPr>
            <a:normAutofit/>
          </a:bodyPr>
          <a:lstStyle/>
          <a:p>
            <a:r>
              <a:rPr lang="es-ES" dirty="0"/>
              <a:t>Aplicaciones</a:t>
            </a:r>
          </a:p>
        </p:txBody>
      </p:sp>
      <p:sp>
        <p:nvSpPr>
          <p:cNvPr id="10" name="41 Marcador de texto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2786082" cy="423738"/>
          </a:xfrm>
        </p:spPr>
        <p:txBody>
          <a:bodyPr>
            <a:normAutofit/>
          </a:bodyPr>
          <a:lstStyle/>
          <a:p>
            <a:r>
              <a:rPr lang="es-ES" sz="1400" dirty="0"/>
              <a:t>- Control de Riego Automático.</a:t>
            </a:r>
          </a:p>
        </p:txBody>
      </p:sp>
      <p:sp>
        <p:nvSpPr>
          <p:cNvPr id="8" name="标题 2">
            <a:extLst>
              <a:ext uri="{FF2B5EF4-FFF2-40B4-BE49-F238E27FC236}">
                <a16:creationId xmlns="" xmlns:a16="http://schemas.microsoft.com/office/drawing/2014/main" id="{40A0D3D2-A79D-4C9C-B2B8-7BBB76C4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6463620" cy="576064"/>
          </a:xfrm>
          <a:noFill/>
        </p:spPr>
        <p:txBody>
          <a:bodyPr>
            <a:noAutofit/>
          </a:bodyPr>
          <a:lstStyle/>
          <a:p>
            <a:r>
              <a:rPr lang="en-US" altLang="zh-CN" sz="2400" dirty="0" err="1"/>
              <a:t>Automatización</a:t>
            </a:r>
            <a:r>
              <a:rPr lang="en-US" altLang="zh-CN" sz="2400" dirty="0"/>
              <a:t> y CTRL </a:t>
            </a:r>
            <a:r>
              <a:rPr lang="en-US" altLang="zh-CN" sz="2400" dirty="0" err="1"/>
              <a:t>en</a:t>
            </a:r>
            <a:r>
              <a:rPr lang="en-US" altLang="zh-CN" sz="2400" dirty="0"/>
              <a:t> sector </a:t>
            </a:r>
            <a:r>
              <a:rPr lang="en-US" altLang="zh-CN" sz="2400" dirty="0" err="1"/>
              <a:t>hotelero</a:t>
            </a:r>
            <a:endParaRPr lang="zh-CN" altLang="en-U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6AA0F38-589C-42D3-BEAC-C308AADA3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81209"/>
            <a:ext cx="6336704" cy="4237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31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1 Marcador de texto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1962456" cy="423738"/>
          </a:xfrm>
        </p:spPr>
        <p:txBody>
          <a:bodyPr>
            <a:normAutofit/>
          </a:bodyPr>
          <a:lstStyle/>
          <a:p>
            <a:r>
              <a:rPr lang="es-ES" dirty="0"/>
              <a:t>Aplicaciones</a:t>
            </a:r>
          </a:p>
        </p:txBody>
      </p:sp>
      <p:sp>
        <p:nvSpPr>
          <p:cNvPr id="10" name="41 Marcador de texto"/>
          <p:cNvSpPr>
            <a:spLocks noGrp="1"/>
          </p:cNvSpPr>
          <p:nvPr>
            <p:ph type="body" idx="1"/>
          </p:nvPr>
        </p:nvSpPr>
        <p:spPr>
          <a:xfrm>
            <a:off x="275362" y="1412776"/>
            <a:ext cx="5880814" cy="313568"/>
          </a:xfrm>
        </p:spPr>
        <p:txBody>
          <a:bodyPr>
            <a:normAutofit/>
          </a:bodyPr>
          <a:lstStyle/>
          <a:p>
            <a:r>
              <a:rPr lang="es-ES" sz="1400" dirty="0"/>
              <a:t>- Control de iluminación en habitaciones y servicios comunes.</a:t>
            </a:r>
          </a:p>
        </p:txBody>
      </p:sp>
      <p:sp>
        <p:nvSpPr>
          <p:cNvPr id="8" name="标题 2">
            <a:extLst>
              <a:ext uri="{FF2B5EF4-FFF2-40B4-BE49-F238E27FC236}">
                <a16:creationId xmlns="" xmlns:a16="http://schemas.microsoft.com/office/drawing/2014/main" id="{6D94DCA7-3868-4EF3-B3C5-785664F01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7128792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53834C5-A1A1-49D2-8642-2990882C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893522"/>
            <a:ext cx="6080308" cy="4568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597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1 Marcador de texto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1962456" cy="423738"/>
          </a:xfrm>
        </p:spPr>
        <p:txBody>
          <a:bodyPr>
            <a:normAutofit/>
          </a:bodyPr>
          <a:lstStyle/>
          <a:p>
            <a:r>
              <a:rPr lang="es-ES" dirty="0"/>
              <a:t>Aplicaciones</a:t>
            </a:r>
          </a:p>
        </p:txBody>
      </p:sp>
      <p:sp>
        <p:nvSpPr>
          <p:cNvPr id="10" name="41 Marcador de texto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3071834" cy="423738"/>
          </a:xfrm>
        </p:spPr>
        <p:txBody>
          <a:bodyPr>
            <a:normAutofit/>
          </a:bodyPr>
          <a:lstStyle/>
          <a:p>
            <a:r>
              <a:rPr lang="es-ES" sz="1400" dirty="0"/>
              <a:t>- Control Consumos Energéticos.</a:t>
            </a:r>
          </a:p>
        </p:txBody>
      </p:sp>
      <p:pic>
        <p:nvPicPr>
          <p:cNvPr id="6" name="Picture 46" descr="C:\Alvar Albadalejo\Chint Electrics\Productos\Proveedores externos\Ibercontrel\RDC38\RDC 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14554"/>
            <a:ext cx="17287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C:\Alvar Albadalejo\Chint Electrics\Productos\Proveedores externos\Ibercontrel\RMC32\081204 RMC32 Pict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14818"/>
            <a:ext cx="15113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esultado de imagen de graficos consumo electr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348" y="3064660"/>
            <a:ext cx="3973226" cy="2231233"/>
          </a:xfrm>
          <a:prstGeom prst="rect">
            <a:avLst/>
          </a:prstGeom>
          <a:noFill/>
        </p:spPr>
      </p:pic>
      <p:pic>
        <p:nvPicPr>
          <p:cNvPr id="11" name="10 Imagen" descr="chintcontr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429000"/>
            <a:ext cx="1738325" cy="1489993"/>
          </a:xfrm>
          <a:prstGeom prst="rect">
            <a:avLst/>
          </a:prstGeom>
        </p:spPr>
      </p:pic>
      <p:cxnSp>
        <p:nvCxnSpPr>
          <p:cNvPr id="13" name="12 Conector recto de flecha"/>
          <p:cNvCxnSpPr>
            <a:stCxn id="11" idx="3"/>
            <a:endCxn id="6" idx="1"/>
          </p:cNvCxnSpPr>
          <p:nvPr/>
        </p:nvCxnSpPr>
        <p:spPr>
          <a:xfrm flipV="1">
            <a:off x="2095483" y="3064660"/>
            <a:ext cx="762005" cy="11093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1" idx="3"/>
            <a:endCxn id="7" idx="1"/>
          </p:cNvCxnSpPr>
          <p:nvPr/>
        </p:nvCxnSpPr>
        <p:spPr>
          <a:xfrm>
            <a:off x="2095483" y="4173997"/>
            <a:ext cx="833443" cy="10226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2">
            <a:extLst>
              <a:ext uri="{FF2B5EF4-FFF2-40B4-BE49-F238E27FC236}">
                <a16:creationId xmlns="" xmlns:a16="http://schemas.microsoft.com/office/drawing/2014/main" id="{974D9837-EC39-42F0-ABDD-962FE0201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7056784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126110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1 Marcador de texto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1962456" cy="423738"/>
          </a:xfrm>
        </p:spPr>
        <p:txBody>
          <a:bodyPr>
            <a:normAutofit/>
          </a:bodyPr>
          <a:lstStyle/>
          <a:p>
            <a:r>
              <a:rPr lang="es-ES" dirty="0"/>
              <a:t>Aplicaciones</a:t>
            </a:r>
          </a:p>
        </p:txBody>
      </p:sp>
      <p:sp>
        <p:nvSpPr>
          <p:cNvPr id="10" name="41 Marcador de texto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5870456" cy="423738"/>
          </a:xfrm>
        </p:spPr>
        <p:txBody>
          <a:bodyPr>
            <a:normAutofit/>
          </a:bodyPr>
          <a:lstStyle/>
          <a:p>
            <a:r>
              <a:rPr lang="es-ES" sz="1400" dirty="0"/>
              <a:t>- Optimización y control centralizado del sistema de climatización.</a:t>
            </a:r>
          </a:p>
        </p:txBody>
      </p:sp>
      <p:sp>
        <p:nvSpPr>
          <p:cNvPr id="15" name="标题 2">
            <a:extLst>
              <a:ext uri="{FF2B5EF4-FFF2-40B4-BE49-F238E27FC236}">
                <a16:creationId xmlns="" xmlns:a16="http://schemas.microsoft.com/office/drawing/2014/main" id="{974D9837-EC39-42F0-ABDD-962FE0201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7056784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  <p:pic>
        <p:nvPicPr>
          <p:cNvPr id="4098" name="Picture 2" descr="Imagen relacionada">
            <a:extLst>
              <a:ext uri="{FF2B5EF4-FFF2-40B4-BE49-F238E27FC236}">
                <a16:creationId xmlns="" xmlns:a16="http://schemas.microsoft.com/office/drawing/2014/main" id="{90686C37-80EA-4A0A-990C-53BD2D9C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1280"/>
            <a:ext cx="5112568" cy="3450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air conditioning hotel">
            <a:extLst>
              <a:ext uri="{FF2B5EF4-FFF2-40B4-BE49-F238E27FC236}">
                <a16:creationId xmlns="" xmlns:a16="http://schemas.microsoft.com/office/drawing/2014/main" id="{BDAA1510-CBD6-41AF-9AAF-5B312A2C4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29" r="7469"/>
          <a:stretch/>
        </p:blipFill>
        <p:spPr bwMode="auto">
          <a:xfrm>
            <a:off x="5796136" y="2365883"/>
            <a:ext cx="2808312" cy="4245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732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43397" y="3035317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s-ES" altLang="zh-CN" dirty="0"/>
              <a:t>Gracias por su atención</a:t>
            </a:r>
            <a:endParaRPr lang="zh-CN" altLang="en-US" dirty="0"/>
          </a:p>
        </p:txBody>
      </p:sp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526888" y="5661248"/>
            <a:ext cx="33123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0" dirty="0">
                <a:solidFill>
                  <a:schemeClr val="tx1"/>
                </a:solidFill>
              </a:rPr>
              <a:t>Más información</a:t>
            </a:r>
          </a:p>
          <a:p>
            <a:pPr>
              <a:defRPr/>
            </a:pPr>
            <a:r>
              <a:rPr lang="en-US" altLang="zh-CN" sz="1400" dirty="0">
                <a:latin typeface="Arial" pitchFamily="34" charset="0"/>
                <a:cs typeface="Arial" pitchFamily="34" charset="0"/>
                <a:hlinkClick r:id="rId2"/>
              </a:rPr>
              <a:t>http://www.chintelectrics.es/</a:t>
            </a:r>
            <a:endParaRPr lang="es-ES" sz="1200" dirty="0">
              <a:solidFill>
                <a:schemeClr val="tx1"/>
              </a:solidFill>
            </a:endParaRPr>
          </a:p>
          <a:p>
            <a:r>
              <a:rPr lang="es-ES" altLang="zh-CN" sz="1400" dirty="0">
                <a:latin typeface="Arial" pitchFamily="34" charset="0"/>
                <a:cs typeface="Arial" pitchFamily="34" charset="0"/>
                <a:hlinkClick r:id="rId3"/>
              </a:rPr>
              <a:t>info@chintelectrics.es</a:t>
            </a:r>
            <a:endParaRPr lang="es-ES" altLang="zh-CN" sz="1400" dirty="0">
              <a:latin typeface="Arial" pitchFamily="34" charset="0"/>
              <a:cs typeface="Arial" pitchFamily="34" charset="0"/>
              <a:hlinkClick r:id="rId2"/>
            </a:endParaRPr>
          </a:p>
        </p:txBody>
      </p:sp>
      <p:pic>
        <p:nvPicPr>
          <p:cNvPr id="7" name="7 Imagen" descr="Siguenossocialmedia.jpg">
            <a:extLst>
              <a:ext uri="{FF2B5EF4-FFF2-40B4-BE49-F238E27FC236}">
                <a16:creationId xmlns="" xmlns:a16="http://schemas.microsoft.com/office/drawing/2014/main" id="{72B95BB4-4083-40E1-ADD4-EC5433E0A0E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769" y="4437112"/>
            <a:ext cx="1728192" cy="677382"/>
          </a:xfrm>
          <a:prstGeom prst="rect">
            <a:avLst/>
          </a:prstGeom>
        </p:spPr>
      </p:pic>
      <p:pic>
        <p:nvPicPr>
          <p:cNvPr id="17" name="3 Imagen" descr="APP ChintCatalog con QR.jpg">
            <a:extLst>
              <a:ext uri="{FF2B5EF4-FFF2-40B4-BE49-F238E27FC236}">
                <a16:creationId xmlns="" xmlns:a16="http://schemas.microsoft.com/office/drawing/2014/main" id="{AF5951E7-8624-48EB-8085-501250947B0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7984" y="4429204"/>
            <a:ext cx="4305768" cy="2041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25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51520" y="37904"/>
            <a:ext cx="6912768" cy="576064"/>
          </a:xfrm>
          <a:noFill/>
        </p:spPr>
        <p:txBody>
          <a:bodyPr>
            <a:noAutofit/>
          </a:bodyPr>
          <a:lstStyle/>
          <a:p>
            <a:r>
              <a:rPr lang="en-US" altLang="zh-CN" sz="3000" dirty="0"/>
              <a:t>¿QUIÉNES SOMOS?</a:t>
            </a:r>
            <a:endParaRPr lang="zh-CN" altLang="en-US" sz="30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3529" y="1043945"/>
            <a:ext cx="5328591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s-ES" b="0" dirty="0" err="1">
                <a:solidFill>
                  <a:schemeClr val="tx1"/>
                </a:solidFill>
              </a:rPr>
              <a:t>Fundada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en</a:t>
            </a:r>
            <a:r>
              <a:rPr lang="en-US" altLang="es-ES" b="0" dirty="0">
                <a:solidFill>
                  <a:schemeClr val="tx1"/>
                </a:solidFill>
              </a:rPr>
              <a:t> 1984.</a:t>
            </a:r>
          </a:p>
          <a:p>
            <a:pPr algn="just"/>
            <a:endParaRPr lang="en-US" altLang="es-ES" dirty="0"/>
          </a:p>
          <a:p>
            <a:pPr algn="just"/>
            <a:r>
              <a:rPr lang="en-US" altLang="es-ES" b="0" dirty="0" err="1">
                <a:solidFill>
                  <a:schemeClr val="tx1"/>
                </a:solidFill>
              </a:rPr>
              <a:t>Lider</a:t>
            </a:r>
            <a:r>
              <a:rPr lang="en-US" altLang="es-ES" dirty="0"/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mundial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en</a:t>
            </a:r>
            <a:r>
              <a:rPr lang="en-US" altLang="es-ES" b="0" dirty="0">
                <a:solidFill>
                  <a:schemeClr val="tx1"/>
                </a:solidFill>
              </a:rPr>
              <a:t> la </a:t>
            </a:r>
            <a:r>
              <a:rPr lang="en-US" altLang="es-ES" b="0" dirty="0" err="1">
                <a:solidFill>
                  <a:schemeClr val="tx1"/>
                </a:solidFill>
              </a:rPr>
              <a:t>industria</a:t>
            </a:r>
            <a:r>
              <a:rPr lang="en-US" altLang="es-ES" b="0" dirty="0">
                <a:solidFill>
                  <a:schemeClr val="tx1"/>
                </a:solidFill>
              </a:rPr>
              <a:t> del </a:t>
            </a:r>
            <a:r>
              <a:rPr lang="en-US" altLang="es-ES" b="0" dirty="0" err="1">
                <a:solidFill>
                  <a:schemeClr val="tx1"/>
                </a:solidFill>
              </a:rPr>
              <a:t>equipamiento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eléctrico</a:t>
            </a:r>
            <a:r>
              <a:rPr lang="en-US" altLang="es-ES" b="0" dirty="0">
                <a:solidFill>
                  <a:schemeClr val="tx1"/>
                </a:solidFill>
              </a:rPr>
              <a:t> y </a:t>
            </a:r>
            <a:r>
              <a:rPr lang="en-US" altLang="es-ES" b="0" dirty="0" err="1">
                <a:solidFill>
                  <a:schemeClr val="tx1"/>
                </a:solidFill>
              </a:rPr>
              <a:t>en</a:t>
            </a:r>
            <a:r>
              <a:rPr lang="en-US" altLang="es-ES" b="0" dirty="0">
                <a:solidFill>
                  <a:schemeClr val="tx1"/>
                </a:solidFill>
              </a:rPr>
              <a:t> las </a:t>
            </a:r>
            <a:r>
              <a:rPr lang="en-US" altLang="es-ES" b="0" dirty="0" err="1">
                <a:solidFill>
                  <a:schemeClr val="tx1"/>
                </a:solidFill>
              </a:rPr>
              <a:t>energías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limpias</a:t>
            </a:r>
            <a:r>
              <a:rPr lang="en-US" altLang="es-ES" b="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altLang="es-ES" dirty="0"/>
          </a:p>
          <a:p>
            <a:pPr algn="just"/>
            <a:r>
              <a:rPr lang="en-US" altLang="es-ES" b="0" dirty="0">
                <a:solidFill>
                  <a:schemeClr val="tx1"/>
                </a:solidFill>
              </a:rPr>
              <a:t>35.000 </a:t>
            </a:r>
            <a:r>
              <a:rPr lang="en-US" altLang="es-ES" b="0" dirty="0" err="1">
                <a:solidFill>
                  <a:schemeClr val="tx1"/>
                </a:solidFill>
              </a:rPr>
              <a:t>empleados</a:t>
            </a:r>
            <a:r>
              <a:rPr lang="en-US" altLang="es-ES" b="0" dirty="0">
                <a:solidFill>
                  <a:schemeClr val="tx1"/>
                </a:solidFill>
              </a:rPr>
              <a:t> y </a:t>
            </a:r>
            <a:r>
              <a:rPr lang="en-US" altLang="es-ES" b="0" dirty="0" err="1">
                <a:solidFill>
                  <a:schemeClr val="tx1"/>
                </a:solidFill>
              </a:rPr>
              <a:t>presencia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en</a:t>
            </a:r>
            <a:r>
              <a:rPr lang="en-US" altLang="es-ES" b="0" dirty="0">
                <a:solidFill>
                  <a:schemeClr val="tx1"/>
                </a:solidFill>
              </a:rPr>
              <a:t> mas de 120 </a:t>
            </a:r>
            <a:r>
              <a:rPr lang="en-US" altLang="es-ES" b="0" dirty="0" err="1">
                <a:solidFill>
                  <a:schemeClr val="tx1"/>
                </a:solidFill>
              </a:rPr>
              <a:t>paises</a:t>
            </a:r>
            <a:r>
              <a:rPr lang="en-US" altLang="es-ES" b="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altLang="es-ES" dirty="0"/>
          </a:p>
          <a:p>
            <a:pPr algn="just"/>
            <a:r>
              <a:rPr lang="en-US" altLang="es-ES" b="0" dirty="0" err="1">
                <a:solidFill>
                  <a:schemeClr val="tx1"/>
                </a:solidFill>
              </a:rPr>
              <a:t>Especialista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en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toda</a:t>
            </a:r>
            <a:r>
              <a:rPr lang="en-US" altLang="es-ES" b="0" dirty="0">
                <a:solidFill>
                  <a:schemeClr val="tx1"/>
                </a:solidFill>
              </a:rPr>
              <a:t> la </a:t>
            </a:r>
            <a:r>
              <a:rPr lang="en-US" altLang="es-ES" b="0" dirty="0" err="1">
                <a:solidFill>
                  <a:schemeClr val="tx1"/>
                </a:solidFill>
              </a:rPr>
              <a:t>cadena</a:t>
            </a:r>
            <a:r>
              <a:rPr lang="en-US" altLang="es-ES" b="0" dirty="0">
                <a:solidFill>
                  <a:schemeClr val="tx1"/>
                </a:solidFill>
              </a:rPr>
              <a:t> de valor de la </a:t>
            </a:r>
            <a:r>
              <a:rPr lang="en-US" altLang="es-ES" b="0" dirty="0" err="1">
                <a:solidFill>
                  <a:schemeClr val="tx1"/>
                </a:solidFill>
              </a:rPr>
              <a:t>industria</a:t>
            </a:r>
            <a:r>
              <a:rPr lang="en-US" altLang="es-ES" b="0" dirty="0">
                <a:solidFill>
                  <a:schemeClr val="tx1"/>
                </a:solidFill>
              </a:rPr>
              <a:t> </a:t>
            </a:r>
            <a:r>
              <a:rPr lang="en-US" altLang="es-ES" b="0" dirty="0" err="1">
                <a:solidFill>
                  <a:schemeClr val="tx1"/>
                </a:solidFill>
              </a:rPr>
              <a:t>eléctrica</a:t>
            </a:r>
            <a:r>
              <a:rPr lang="en-US" altLang="es-ES" b="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altLang="es-ES" sz="1600" b="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7119"/>
          <a:stretch/>
        </p:blipFill>
        <p:spPr bwMode="auto">
          <a:xfrm>
            <a:off x="5868144" y="764704"/>
            <a:ext cx="30963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5">
            <a:extLst>
              <a:ext uri="{FF2B5EF4-FFF2-40B4-BE49-F238E27FC236}">
                <a16:creationId xmlns="" xmlns:a16="http://schemas.microsoft.com/office/drawing/2014/main" id="{08D5DF27-6C92-4CB3-BBA6-E715E3EE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28467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n relacionada">
            <a:extLst>
              <a:ext uri="{FF2B5EF4-FFF2-40B4-BE49-F238E27FC236}">
                <a16:creationId xmlns="" xmlns:a16="http://schemas.microsoft.com/office/drawing/2014/main" id="{C1354D08-54D1-45DE-94CA-6DACFFA37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692"/>
          <a:stretch/>
        </p:blipFill>
        <p:spPr bwMode="auto">
          <a:xfrm>
            <a:off x="4211960" y="4015407"/>
            <a:ext cx="4752528" cy="265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069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51520" y="37904"/>
            <a:ext cx="6463620" cy="576064"/>
          </a:xfrm>
          <a:noFill/>
        </p:spPr>
        <p:txBody>
          <a:bodyPr>
            <a:noAutofit/>
          </a:bodyPr>
          <a:lstStyle/>
          <a:p>
            <a:r>
              <a:rPr lang="en-US" altLang="zh-CN" sz="3000" dirty="0" err="1"/>
              <a:t>Expertos</a:t>
            </a:r>
            <a:r>
              <a:rPr lang="en-US" altLang="zh-CN" sz="3000" dirty="0"/>
              <a:t> </a:t>
            </a:r>
            <a:r>
              <a:rPr lang="en-US" altLang="zh-CN" sz="3000" dirty="0" err="1"/>
              <a:t>en</a:t>
            </a:r>
            <a:r>
              <a:rPr lang="en-US" altLang="zh-CN" sz="3000" dirty="0"/>
              <a:t> </a:t>
            </a:r>
            <a:r>
              <a:rPr lang="en-US" altLang="zh-CN" sz="3000" dirty="0" err="1"/>
              <a:t>protección</a:t>
            </a:r>
            <a:r>
              <a:rPr lang="en-US" altLang="zh-CN" sz="3000" dirty="0"/>
              <a:t> y control</a:t>
            </a:r>
            <a:endParaRPr lang="zh-CN" altLang="en-US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 l="13555" t="3563" r="12838" b="11782"/>
          <a:stretch>
            <a:fillRect/>
          </a:stretch>
        </p:blipFill>
        <p:spPr bwMode="auto">
          <a:xfrm>
            <a:off x="131302" y="665312"/>
            <a:ext cx="8617162" cy="5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925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">
            <a:extLst>
              <a:ext uri="{FF2B5EF4-FFF2-40B4-BE49-F238E27FC236}">
                <a16:creationId xmlns="" xmlns:a16="http://schemas.microsoft.com/office/drawing/2014/main" id="{039E96FC-BAEB-4DBF-BB36-34B9BF1BB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6463620" cy="576064"/>
          </a:xfrm>
          <a:noFill/>
        </p:spPr>
        <p:txBody>
          <a:bodyPr>
            <a:noAutofit/>
          </a:bodyPr>
          <a:lstStyle/>
          <a:p>
            <a:r>
              <a:rPr lang="en-US" altLang="zh-CN" sz="3000" dirty="0" err="1"/>
              <a:t>Clientes</a:t>
            </a:r>
            <a:r>
              <a:rPr lang="en-US" altLang="zh-CN" sz="3000" dirty="0"/>
              <a:t> </a:t>
            </a:r>
            <a:r>
              <a:rPr lang="en-US" altLang="zh-CN" sz="3000" dirty="0" err="1"/>
              <a:t>en</a:t>
            </a:r>
            <a:r>
              <a:rPr lang="en-US" altLang="zh-CN" sz="3000" dirty="0"/>
              <a:t> </a:t>
            </a:r>
            <a:r>
              <a:rPr lang="en-US" altLang="zh-CN" sz="3000" dirty="0" err="1"/>
              <a:t>los</a:t>
            </a:r>
            <a:r>
              <a:rPr lang="en-US" altLang="zh-CN" sz="3000" dirty="0"/>
              <a:t> 5 </a:t>
            </a:r>
            <a:r>
              <a:rPr lang="en-US" altLang="zh-CN" sz="3000" dirty="0" err="1"/>
              <a:t>continentes</a:t>
            </a:r>
            <a:endParaRPr lang="zh-CN" altLang="en-US" sz="3000" dirty="0"/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163A99A-0E4F-47E3-A291-5D696CE9B99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2631"/>
            <a:ext cx="15113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12">
            <a:extLst>
              <a:ext uri="{FF2B5EF4-FFF2-40B4-BE49-F238E27FC236}">
                <a16:creationId xmlns="" xmlns:a16="http://schemas.microsoft.com/office/drawing/2014/main" id="{DCFB684B-25CC-4CD7-83AA-FD9CF729E4E4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0736" y="1340768"/>
            <a:ext cx="15113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13">
            <a:extLst>
              <a:ext uri="{FF2B5EF4-FFF2-40B4-BE49-F238E27FC236}">
                <a16:creationId xmlns="" xmlns:a16="http://schemas.microsoft.com/office/drawing/2014/main" id="{449BC230-AEC7-4F6C-A696-389E7A9D4CF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336" y="1340768"/>
            <a:ext cx="15113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3">
            <a:extLst>
              <a:ext uri="{FF2B5EF4-FFF2-40B4-BE49-F238E27FC236}">
                <a16:creationId xmlns="" xmlns:a16="http://schemas.microsoft.com/office/drawing/2014/main" id="{A06F1561-8128-4175-AF8D-10680CE6B683}"/>
              </a:ext>
            </a:extLst>
          </p:cNvPr>
          <p:cNvPicPr>
            <a:picLocks noChangeArrowheads="1"/>
          </p:cNvPicPr>
          <p:nvPr/>
        </p:nvPicPr>
        <p:blipFill>
          <a:blip r:embed="rId6" cstate="print"/>
          <a:srcRect t="9604"/>
          <a:stretch>
            <a:fillRect/>
          </a:stretch>
        </p:blipFill>
        <p:spPr bwMode="auto">
          <a:xfrm>
            <a:off x="3797151" y="3623990"/>
            <a:ext cx="1328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27" descr="index_delta_logo.gif">
            <a:extLst>
              <a:ext uri="{FF2B5EF4-FFF2-40B4-BE49-F238E27FC236}">
                <a16:creationId xmlns="" xmlns:a16="http://schemas.microsoft.com/office/drawing/2014/main" id="{78E5C322-773C-4F4E-B00F-0C35E04E5EA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36" y="1416968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9" descr="http://www.evwind.es/wp-content/uploads/2012/07/iberdrola.jpg">
            <a:extLst>
              <a:ext uri="{FF2B5EF4-FFF2-40B4-BE49-F238E27FC236}">
                <a16:creationId xmlns="" xmlns:a16="http://schemas.microsoft.com/office/drawing/2014/main" id="{7155DA60-E99D-4EE0-9BC8-D0DB65B2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7336" y="1340768"/>
            <a:ext cx="15049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1" descr="http://gananzia.com/wp-content/uploads/2011/03/orona.jpg">
            <a:extLst>
              <a:ext uri="{FF2B5EF4-FFF2-40B4-BE49-F238E27FC236}">
                <a16:creationId xmlns="" xmlns:a16="http://schemas.microsoft.com/office/drawing/2014/main" id="{7F5ADC4E-B80B-4B6B-9D9C-7DAE9E068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0672" y="3573016"/>
            <a:ext cx="1219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E823D9E4-825F-4CF6-9652-F38FA8BCFDF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500" b="39338"/>
          <a:stretch/>
        </p:blipFill>
        <p:spPr>
          <a:xfrm>
            <a:off x="525642" y="4731535"/>
            <a:ext cx="1293797" cy="35364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F470277F-0669-4048-B175-CFE55E10A72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559" b="30620"/>
          <a:stretch/>
        </p:blipFill>
        <p:spPr>
          <a:xfrm>
            <a:off x="5577136" y="1642872"/>
            <a:ext cx="1328738" cy="47596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="" xmlns:a16="http://schemas.microsoft.com/office/drawing/2014/main" id="{21B675D8-82CF-453A-9774-F54A94BD0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31" y="2612680"/>
            <a:ext cx="1541913" cy="50457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="" xmlns:a16="http://schemas.microsoft.com/office/drawing/2014/main" id="{C6C71A0C-DC22-4FA8-8109-241B3C2AF1D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738" b="39272"/>
          <a:stretch/>
        </p:blipFill>
        <p:spPr>
          <a:xfrm>
            <a:off x="5501131" y="3722850"/>
            <a:ext cx="1627174" cy="44477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76AE29B0-2A97-4FB9-8868-BE741ADCC18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17" b="14925"/>
          <a:stretch/>
        </p:blipFill>
        <p:spPr>
          <a:xfrm>
            <a:off x="7329736" y="3337843"/>
            <a:ext cx="1219200" cy="90729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90A0EBBE-086D-4D5E-947D-89268F8491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72" y="2400757"/>
            <a:ext cx="1219200" cy="956235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="" xmlns:a16="http://schemas.microsoft.com/office/drawing/2014/main" id="{7679D496-E744-469C-8035-48592A7E36C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39694" y="4601106"/>
            <a:ext cx="1741985" cy="739555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7E2CE6D8-6468-4C8A-B3B9-6FEAAC9AED6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08" b="22494"/>
          <a:stretch/>
        </p:blipFill>
        <p:spPr>
          <a:xfrm>
            <a:off x="525642" y="3526922"/>
            <a:ext cx="1598086" cy="826161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="" xmlns:a16="http://schemas.microsoft.com/office/drawing/2014/main" id="{BBC27ABC-CE4D-4CF5-A078-B50D8C1C723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707" b="17484"/>
          <a:stretch/>
        </p:blipFill>
        <p:spPr>
          <a:xfrm>
            <a:off x="5636333" y="2468656"/>
            <a:ext cx="1210344" cy="820713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="" xmlns:a16="http://schemas.microsoft.com/office/drawing/2014/main" id="{DD8CC252-79EB-46A5-8AFB-0D63CC0B5F2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00" y="4577151"/>
            <a:ext cx="1627174" cy="673752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23A3EA23-EDE2-49F6-808E-A61F026F9C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19" y="4641303"/>
            <a:ext cx="1279160" cy="6096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="" xmlns:a16="http://schemas.microsoft.com/office/drawing/2014/main" id="{FCD023B6-9983-42B9-96F6-C666C3AB04E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22627" y="4571483"/>
            <a:ext cx="1439904" cy="67375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="" xmlns:a16="http://schemas.microsoft.com/office/drawing/2014/main" id="{E3A26D20-D972-4D29-8FCD-6E06BCC8305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91" y="2512400"/>
            <a:ext cx="1746021" cy="628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26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">
            <a:extLst>
              <a:ext uri="{FF2B5EF4-FFF2-40B4-BE49-F238E27FC236}">
                <a16:creationId xmlns="" xmlns:a16="http://schemas.microsoft.com/office/drawing/2014/main" id="{039E96FC-BAEB-4DBF-BB36-34B9BF1BB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7904"/>
            <a:ext cx="6463620" cy="576064"/>
          </a:xfrm>
          <a:noFill/>
        </p:spPr>
        <p:txBody>
          <a:bodyPr>
            <a:noAutofit/>
          </a:bodyPr>
          <a:lstStyle/>
          <a:p>
            <a:r>
              <a:rPr lang="en-US" altLang="zh-CN" sz="3000" dirty="0" err="1"/>
              <a:t>Clientes</a:t>
            </a:r>
            <a:r>
              <a:rPr lang="en-US" altLang="zh-CN" sz="3000" dirty="0"/>
              <a:t> del sector </a:t>
            </a:r>
            <a:r>
              <a:rPr lang="en-US" altLang="zh-CN" sz="3000" dirty="0" err="1"/>
              <a:t>hotelero</a:t>
            </a:r>
            <a:endParaRPr lang="zh-CN" altLang="en-US" sz="3000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C56B32E-7819-4132-A4F5-6C32844F0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63" y="1147288"/>
            <a:ext cx="3916122" cy="3451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A2A9FE8-0473-4F5F-B825-2DAB4C950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8" y="813420"/>
            <a:ext cx="1751484" cy="17514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E53D8BC-8F12-4BDA-8D95-C4A444A6C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40" y="754584"/>
            <a:ext cx="1954336" cy="195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F882E51-C58F-4338-8C66-9453CF1A06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0" y="3429000"/>
            <a:ext cx="1954337" cy="10081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A9EFD1C-0C55-47B6-8D54-71B1D4A4DE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37" r="13510" b="27067"/>
          <a:stretch/>
        </p:blipFill>
        <p:spPr>
          <a:xfrm>
            <a:off x="2826239" y="2882517"/>
            <a:ext cx="1584176" cy="17706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C8E15C0C-222E-40F5-A7FD-4FBD07AC1D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85" b="17587"/>
          <a:stretch/>
        </p:blipFill>
        <p:spPr>
          <a:xfrm>
            <a:off x="334750" y="5359867"/>
            <a:ext cx="2066890" cy="805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206D891F-8806-4638-95FE-B9CB5438FF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81" y="4819554"/>
            <a:ext cx="1449692" cy="1449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45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51520" y="37904"/>
            <a:ext cx="6912768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  <p:graphicFrame>
        <p:nvGraphicFramePr>
          <p:cNvPr id="25" name="3 Tabla"/>
          <p:cNvGraphicFramePr>
            <a:graphicFrameLocks noGrp="1"/>
          </p:cNvGraphicFramePr>
          <p:nvPr>
            <p:extLst/>
          </p:nvPr>
        </p:nvGraphicFramePr>
        <p:xfrm>
          <a:off x="395536" y="980728"/>
          <a:ext cx="799288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S" sz="2000" i="0" baseline="0" dirty="0">
                          <a:solidFill>
                            <a:schemeClr val="bg1"/>
                          </a:solidFill>
                        </a:rPr>
                        <a:t>¿Qué sentido tiene automatizar un Hotel y </a:t>
                      </a:r>
                    </a:p>
                    <a:p>
                      <a:pPr algn="ctr"/>
                      <a:r>
                        <a:rPr lang="es-ES" sz="2000" i="0" baseline="0" dirty="0">
                          <a:solidFill>
                            <a:schemeClr val="bg1"/>
                          </a:solidFill>
                        </a:rPr>
                        <a:t>controlar su consumo energético?</a:t>
                      </a:r>
                      <a:endParaRPr lang="es-ES" sz="20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348657" y="1489785"/>
            <a:ext cx="4439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Conseguir la más alta eficiencia energética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Ahorro energético se traduce en ahorro económico.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Automatizar procesos también significa  mantenimiento predictivo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Mejoras en seguridad y accesibilidad del hotel.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Aumentar la calidad del servicio y el confort de los clientes durante su estancia.</a:t>
            </a:r>
          </a:p>
        </p:txBody>
      </p:sp>
      <p:pic>
        <p:nvPicPr>
          <p:cNvPr id="6" name="4 Imagen" descr="7593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2065935"/>
            <a:ext cx="3240360" cy="2800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16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51520" y="37904"/>
            <a:ext cx="6912768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  <p:graphicFrame>
        <p:nvGraphicFramePr>
          <p:cNvPr id="25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6072982"/>
              </p:ext>
            </p:extLst>
          </p:nvPr>
        </p:nvGraphicFramePr>
        <p:xfrm>
          <a:off x="395536" y="980728"/>
          <a:ext cx="799288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S" sz="2000" i="0" baseline="0" dirty="0">
                          <a:solidFill>
                            <a:schemeClr val="bg1"/>
                          </a:solidFill>
                        </a:rPr>
                        <a:t>Contexto del mercado hotelero. Datos del ITH</a:t>
                      </a:r>
                      <a:endParaRPr lang="es-ES" sz="20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426720" y="1556792"/>
            <a:ext cx="8051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Según datos del Instituto Tecnológico Hotelero</a:t>
            </a:r>
          </a:p>
          <a:p>
            <a:endParaRPr lang="es-ES" dirty="0"/>
          </a:p>
          <a:p>
            <a:pPr algn="just"/>
            <a:r>
              <a:rPr lang="es-ES" i="1" dirty="0">
                <a:solidFill>
                  <a:srgbClr val="005EA4"/>
                </a:solidFill>
              </a:rPr>
              <a:t>“La eficiencia energética es la gran oportunidad para el sector turístico. En España hay 15.000 hoteles, la mayoría pequeñas y medianas empresas (pymes) y muchos de ellos necesitan una remodelación … es el momento de invertir tecnológicamente para ahorrar energía porque eso les permitirá reducir costes, mejorar su cuenta de resultados y diferenciarse…</a:t>
            </a:r>
          </a:p>
          <a:p>
            <a:pPr algn="just"/>
            <a:endParaRPr lang="es-ES" i="1" dirty="0">
              <a:solidFill>
                <a:srgbClr val="005EA4"/>
              </a:solidFill>
            </a:endParaRPr>
          </a:p>
          <a:p>
            <a:pPr algn="just"/>
            <a:r>
              <a:rPr lang="es-ES" i="1" dirty="0">
                <a:solidFill>
                  <a:srgbClr val="005EA4"/>
                </a:solidFill>
              </a:rPr>
              <a:t>Lo que ahora es una oportunidad dentro de siete años será una obligación.”</a:t>
            </a:r>
            <a:r>
              <a:rPr lang="es-ES" dirty="0"/>
              <a:t> </a:t>
            </a:r>
          </a:p>
        </p:txBody>
      </p:sp>
      <p:pic>
        <p:nvPicPr>
          <p:cNvPr id="1026" name="Picture 2" descr="Resultado de imagen de hotel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4" y="4286131"/>
            <a:ext cx="7896288" cy="227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146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7593747"/>
              </p:ext>
            </p:extLst>
          </p:nvPr>
        </p:nvGraphicFramePr>
        <p:xfrm>
          <a:off x="395536" y="980728"/>
          <a:ext cx="799288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S" sz="2000" i="0" baseline="0" dirty="0">
                          <a:solidFill>
                            <a:schemeClr val="bg1"/>
                          </a:solidFill>
                        </a:rPr>
                        <a:t>Informe de Comportamiento Energético de Empresas. ENDESA 2017</a:t>
                      </a:r>
                      <a:endParaRPr lang="es-ES" sz="20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426720" y="155679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i="1" dirty="0">
                <a:solidFill>
                  <a:srgbClr val="005EA4"/>
                </a:solidFill>
              </a:rPr>
              <a:t>Tan sólo el 21% del sector hotelero tiene implantadas medidas eficientes</a:t>
            </a:r>
          </a:p>
          <a:p>
            <a:pPr marL="285750" indent="-285750" algn="just">
              <a:buFontTx/>
              <a:buChar char="-"/>
            </a:pPr>
            <a:endParaRPr lang="es-ES" i="1" dirty="0">
              <a:solidFill>
                <a:srgbClr val="005EA4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i="1" dirty="0">
                <a:solidFill>
                  <a:srgbClr val="005EA4"/>
                </a:solidFill>
              </a:rPr>
              <a:t>El potencial de ahorro se sitúa entre el 10 y el 40%</a:t>
            </a:r>
          </a:p>
          <a:p>
            <a:pPr marL="285750" indent="-285750" algn="just">
              <a:buFontTx/>
              <a:buChar char="-"/>
            </a:pPr>
            <a:endParaRPr lang="es-ES" i="1" dirty="0">
              <a:solidFill>
                <a:srgbClr val="005EA4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i="1" dirty="0">
                <a:solidFill>
                  <a:srgbClr val="005EA4"/>
                </a:solidFill>
              </a:rPr>
              <a:t>Las soluciones de automatización y control para el sector hotelero son recurrentes y personalizables. </a:t>
            </a:r>
          </a:p>
          <a:p>
            <a:pPr marL="285750" indent="-285750" algn="just">
              <a:buFontTx/>
              <a:buChar char="-"/>
            </a:pPr>
            <a:endParaRPr lang="es-ES" i="1" dirty="0">
              <a:solidFill>
                <a:srgbClr val="005EA4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i="1" dirty="0">
                <a:solidFill>
                  <a:srgbClr val="005EA4"/>
                </a:solidFill>
              </a:rPr>
              <a:t>La solución óptima para el sector es un equipo de coste reducido que responda a las necesidades reales del hotel.</a:t>
            </a:r>
          </a:p>
          <a:p>
            <a:pPr marL="285750" indent="-285750" algn="just">
              <a:buFontTx/>
              <a:buChar char="-"/>
            </a:pPr>
            <a:endParaRPr lang="es-ES" i="1" dirty="0">
              <a:solidFill>
                <a:srgbClr val="005EA4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i="1" dirty="0">
                <a:solidFill>
                  <a:srgbClr val="005EA4"/>
                </a:solidFill>
              </a:rPr>
              <a:t>Además debe ser escalable y flexible para posibles mejoras a futuro.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0128"/>
            <a:ext cx="7848872" cy="1790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2">
            <a:extLst>
              <a:ext uri="{FF2B5EF4-FFF2-40B4-BE49-F238E27FC236}">
                <a16:creationId xmlns="" xmlns:a16="http://schemas.microsoft.com/office/drawing/2014/main" id="{AAFD32D1-457C-43A1-8ABF-65F199BB95CC}"/>
              </a:ext>
            </a:extLst>
          </p:cNvPr>
          <p:cNvSpPr txBox="1">
            <a:spLocks/>
          </p:cNvSpPr>
          <p:nvPr/>
        </p:nvSpPr>
        <p:spPr>
          <a:xfrm>
            <a:off x="251520" y="37904"/>
            <a:ext cx="691276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173770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23 Imagen" descr="eficiencia-energéti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99445" y="5064824"/>
            <a:ext cx="4059753" cy="1615999"/>
          </a:xfrm>
          <a:prstGeom prst="rect">
            <a:avLst/>
          </a:prstGeom>
        </p:spPr>
      </p:pic>
      <p:sp>
        <p:nvSpPr>
          <p:cNvPr id="24" name="标题 2"/>
          <p:cNvSpPr>
            <a:spLocks noGrp="1"/>
          </p:cNvSpPr>
          <p:nvPr>
            <p:ph type="ctrTitle"/>
          </p:nvPr>
        </p:nvSpPr>
        <p:spPr>
          <a:xfrm>
            <a:off x="251520" y="37904"/>
            <a:ext cx="6892248" cy="576064"/>
          </a:xfrm>
          <a:noFill/>
        </p:spPr>
        <p:txBody>
          <a:bodyPr>
            <a:noAutofit/>
          </a:bodyPr>
          <a:lstStyle/>
          <a:p>
            <a:r>
              <a:rPr lang="en-US" altLang="zh-CN" sz="2600" dirty="0" err="1"/>
              <a:t>Automatización</a:t>
            </a:r>
            <a:r>
              <a:rPr lang="en-US" altLang="zh-CN" sz="2600" dirty="0"/>
              <a:t> y CTRL </a:t>
            </a:r>
            <a:r>
              <a:rPr lang="en-US" altLang="zh-CN" sz="2600" dirty="0" err="1"/>
              <a:t>en</a:t>
            </a:r>
            <a:r>
              <a:rPr lang="en-US" altLang="zh-CN" sz="2600" dirty="0"/>
              <a:t> sector </a:t>
            </a:r>
            <a:r>
              <a:rPr lang="en-US" altLang="zh-CN" sz="2600" dirty="0" err="1"/>
              <a:t>hotelero</a:t>
            </a:r>
            <a:endParaRPr lang="zh-CN" altLang="en-US" sz="2600" dirty="0"/>
          </a:p>
        </p:txBody>
      </p:sp>
      <p:grpSp>
        <p:nvGrpSpPr>
          <p:cNvPr id="44" name="17 Grupo"/>
          <p:cNvGrpSpPr/>
          <p:nvPr/>
        </p:nvGrpSpPr>
        <p:grpSpPr>
          <a:xfrm>
            <a:off x="3500430" y="1946471"/>
            <a:ext cx="1571636" cy="428628"/>
            <a:chOff x="3851350" y="1852889"/>
            <a:chExt cx="2520280" cy="1590513"/>
          </a:xfrm>
        </p:grpSpPr>
        <p:sp>
          <p:nvSpPr>
            <p:cNvPr id="45" name="5 Rectángulo redondeado"/>
            <p:cNvSpPr/>
            <p:nvPr/>
          </p:nvSpPr>
          <p:spPr>
            <a:xfrm>
              <a:off x="3851350" y="1859226"/>
              <a:ext cx="2520280" cy="15841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0"/>
            </a:p>
          </p:txBody>
        </p:sp>
        <p:sp>
          <p:nvSpPr>
            <p:cNvPr id="46" name="6 CuadroTexto"/>
            <p:cNvSpPr txBox="1"/>
            <p:nvPr/>
          </p:nvSpPr>
          <p:spPr>
            <a:xfrm>
              <a:off x="3994225" y="1852889"/>
              <a:ext cx="2219887" cy="64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0" dirty="0">
                  <a:solidFill>
                    <a:schemeClr val="tx2">
                      <a:lumMod val="75000"/>
                    </a:schemeClr>
                  </a:solidFill>
                </a:rPr>
                <a:t>1. Medir</a:t>
              </a:r>
            </a:p>
          </p:txBody>
        </p:sp>
      </p:grpSp>
      <p:grpSp>
        <p:nvGrpSpPr>
          <p:cNvPr id="47" name="17 Grupo"/>
          <p:cNvGrpSpPr/>
          <p:nvPr/>
        </p:nvGrpSpPr>
        <p:grpSpPr>
          <a:xfrm>
            <a:off x="5429256" y="3375231"/>
            <a:ext cx="3000396" cy="584775"/>
            <a:chOff x="3851350" y="1852889"/>
            <a:chExt cx="2520280" cy="2169929"/>
          </a:xfrm>
        </p:grpSpPr>
        <p:sp>
          <p:nvSpPr>
            <p:cNvPr id="48" name="8 Rectángulo redondeado"/>
            <p:cNvSpPr/>
            <p:nvPr/>
          </p:nvSpPr>
          <p:spPr>
            <a:xfrm>
              <a:off x="3851350" y="1859226"/>
              <a:ext cx="2520280" cy="15841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0"/>
            </a:p>
          </p:txBody>
        </p:sp>
        <p:sp>
          <p:nvSpPr>
            <p:cNvPr id="49" name="9 CuadroTexto"/>
            <p:cNvSpPr txBox="1"/>
            <p:nvPr/>
          </p:nvSpPr>
          <p:spPr>
            <a:xfrm>
              <a:off x="3994225" y="1852889"/>
              <a:ext cx="2219887" cy="216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0" dirty="0">
                  <a:solidFill>
                    <a:schemeClr val="tx2">
                      <a:lumMod val="75000"/>
                    </a:schemeClr>
                  </a:solidFill>
                </a:rPr>
                <a:t>2. Establecer estrategia</a:t>
              </a:r>
            </a:p>
          </p:txBody>
        </p:sp>
      </p:grpSp>
      <p:grpSp>
        <p:nvGrpSpPr>
          <p:cNvPr id="50" name="17 Grupo"/>
          <p:cNvGrpSpPr/>
          <p:nvPr/>
        </p:nvGrpSpPr>
        <p:grpSpPr>
          <a:xfrm>
            <a:off x="3214678" y="5089743"/>
            <a:ext cx="2500330" cy="428628"/>
            <a:chOff x="3851350" y="1852889"/>
            <a:chExt cx="2520280" cy="1590513"/>
          </a:xfrm>
        </p:grpSpPr>
        <p:sp>
          <p:nvSpPr>
            <p:cNvPr id="51" name="11 Rectángulo redondeado"/>
            <p:cNvSpPr/>
            <p:nvPr/>
          </p:nvSpPr>
          <p:spPr>
            <a:xfrm>
              <a:off x="3851350" y="1859226"/>
              <a:ext cx="2520280" cy="15841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0"/>
            </a:p>
          </p:txBody>
        </p:sp>
        <p:sp>
          <p:nvSpPr>
            <p:cNvPr id="52" name="12 CuadroTexto"/>
            <p:cNvSpPr txBox="1"/>
            <p:nvPr/>
          </p:nvSpPr>
          <p:spPr>
            <a:xfrm>
              <a:off x="3994225" y="1852889"/>
              <a:ext cx="2219887" cy="125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0" dirty="0">
                  <a:solidFill>
                    <a:schemeClr val="tx2">
                      <a:lumMod val="75000"/>
                    </a:schemeClr>
                  </a:solidFill>
                </a:rPr>
                <a:t>3. </a:t>
              </a:r>
              <a:r>
                <a:rPr lang="es-ES" sz="1600" dirty="0">
                  <a:solidFill>
                    <a:schemeClr val="tx2">
                      <a:lumMod val="75000"/>
                    </a:schemeClr>
                  </a:solidFill>
                </a:rPr>
                <a:t>Ejecutar</a:t>
              </a:r>
              <a:endParaRPr lang="es-ES" sz="1600" b="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3" name="13 Flecha doblada"/>
          <p:cNvSpPr/>
          <p:nvPr/>
        </p:nvSpPr>
        <p:spPr bwMode="auto">
          <a:xfrm rot="5400000">
            <a:off x="5572132" y="1660719"/>
            <a:ext cx="1357322" cy="1928826"/>
          </a:xfrm>
          <a:prstGeom prst="bentArrow">
            <a:avLst>
              <a:gd name="adj1" fmla="val 25000"/>
              <a:gd name="adj2" fmla="val 25534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4" name="14 Flecha doblada"/>
          <p:cNvSpPr/>
          <p:nvPr/>
        </p:nvSpPr>
        <p:spPr bwMode="auto">
          <a:xfrm rot="10800000">
            <a:off x="5715008" y="3875297"/>
            <a:ext cx="1428760" cy="1785950"/>
          </a:xfrm>
          <a:prstGeom prst="bentArrow">
            <a:avLst>
              <a:gd name="adj1" fmla="val 25000"/>
              <a:gd name="adj2" fmla="val 25534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5" name="15 Flecha doblada"/>
          <p:cNvSpPr/>
          <p:nvPr/>
        </p:nvSpPr>
        <p:spPr bwMode="auto">
          <a:xfrm rot="16200000">
            <a:off x="1643042" y="4089611"/>
            <a:ext cx="1428760" cy="1428760"/>
          </a:xfrm>
          <a:prstGeom prst="bentArrow">
            <a:avLst>
              <a:gd name="adj1" fmla="val 25000"/>
              <a:gd name="adj2" fmla="val 25534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6" name="16 Flecha doblada"/>
          <p:cNvSpPr/>
          <p:nvPr/>
        </p:nvSpPr>
        <p:spPr bwMode="auto">
          <a:xfrm>
            <a:off x="1714480" y="1803595"/>
            <a:ext cx="1714512" cy="1500198"/>
          </a:xfrm>
          <a:prstGeom prst="bentArrow">
            <a:avLst>
              <a:gd name="adj1" fmla="val 25000"/>
              <a:gd name="adj2" fmla="val 25534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57" name="17 Grupo"/>
          <p:cNvGrpSpPr/>
          <p:nvPr/>
        </p:nvGrpSpPr>
        <p:grpSpPr>
          <a:xfrm>
            <a:off x="642910" y="3446669"/>
            <a:ext cx="2500330" cy="785818"/>
            <a:chOff x="3851350" y="1852889"/>
            <a:chExt cx="2520280" cy="2169929"/>
          </a:xfrm>
        </p:grpSpPr>
        <p:sp>
          <p:nvSpPr>
            <p:cNvPr id="58" name="18 Rectángulo redondeado"/>
            <p:cNvSpPr/>
            <p:nvPr/>
          </p:nvSpPr>
          <p:spPr>
            <a:xfrm>
              <a:off x="3851350" y="1859226"/>
              <a:ext cx="2520280" cy="15841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0"/>
            </a:p>
          </p:txBody>
        </p:sp>
        <p:sp>
          <p:nvSpPr>
            <p:cNvPr id="59" name="20 CuadroTexto"/>
            <p:cNvSpPr txBox="1"/>
            <p:nvPr/>
          </p:nvSpPr>
          <p:spPr>
            <a:xfrm>
              <a:off x="3994225" y="1852889"/>
              <a:ext cx="2219887" cy="216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0" dirty="0">
                  <a:solidFill>
                    <a:schemeClr val="tx2">
                      <a:lumMod val="75000"/>
                    </a:schemeClr>
                  </a:solidFill>
                </a:rPr>
                <a:t>4. Automatizar, controlar y mejorar</a:t>
              </a:r>
            </a:p>
          </p:txBody>
        </p:sp>
      </p:grpSp>
      <p:pic>
        <p:nvPicPr>
          <p:cNvPr id="60" name="Picture 6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517843"/>
            <a:ext cx="1500198" cy="2000264"/>
          </a:xfrm>
          <a:prstGeom prst="rect">
            <a:avLst/>
          </a:prstGeom>
          <a:noFill/>
        </p:spPr>
      </p:pic>
      <p:pic>
        <p:nvPicPr>
          <p:cNvPr id="61" name="Picture 6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75165"/>
            <a:ext cx="1500198" cy="2000264"/>
          </a:xfrm>
          <a:prstGeom prst="rect">
            <a:avLst/>
          </a:prstGeom>
          <a:noFill/>
        </p:spPr>
      </p:pic>
      <p:pic>
        <p:nvPicPr>
          <p:cNvPr id="62" name="Picture 6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653136"/>
            <a:ext cx="1500198" cy="2000264"/>
          </a:xfrm>
          <a:prstGeom prst="rect">
            <a:avLst/>
          </a:prstGeom>
          <a:noFill/>
        </p:spPr>
      </p:pic>
      <p:sp>
        <p:nvSpPr>
          <p:cNvPr id="63" name="25 Elipse"/>
          <p:cNvSpPr/>
          <p:nvPr/>
        </p:nvSpPr>
        <p:spPr>
          <a:xfrm>
            <a:off x="395536" y="2958003"/>
            <a:ext cx="3000396" cy="149006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4" name="3 Tabla"/>
          <p:cNvGraphicFramePr>
            <a:graphicFrameLocks noGrp="1"/>
          </p:cNvGraphicFramePr>
          <p:nvPr>
            <p:extLst/>
          </p:nvPr>
        </p:nvGraphicFramePr>
        <p:xfrm>
          <a:off x="323528" y="908720"/>
          <a:ext cx="799288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S" sz="2000" i="0" baseline="0" dirty="0">
                          <a:solidFill>
                            <a:schemeClr val="bg1"/>
                          </a:solidFill>
                        </a:rPr>
                        <a:t>Pasos decisivos hacia una instalación eficiente. Ciclo</a:t>
                      </a:r>
                      <a:endParaRPr lang="es-ES" sz="20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82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638</Words>
  <Application>Microsoft Office PowerPoint</Application>
  <PresentationFormat>Presentación en pantalla (4:3)</PresentationFormat>
  <Paragraphs>109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Office 主题​​</vt:lpstr>
      <vt:lpstr>1_自定义设计方案</vt:lpstr>
      <vt:lpstr>自定义设计方案</vt:lpstr>
      <vt:lpstr>Automatización y control en el sector hotelero</vt:lpstr>
      <vt:lpstr>¿QUIÉNES SOMOS?</vt:lpstr>
      <vt:lpstr>Expertos en protección y control</vt:lpstr>
      <vt:lpstr>Clientes en los 5 continentes</vt:lpstr>
      <vt:lpstr>Clientes del sector hotelero</vt:lpstr>
      <vt:lpstr>Automatización y CTRL en sector hotelero</vt:lpstr>
      <vt:lpstr>Automatización y CTRL en sector hotelero</vt:lpstr>
      <vt:lpstr>Diapositiva 8</vt:lpstr>
      <vt:lpstr>Automatización y CTRL en sector hotelero</vt:lpstr>
      <vt:lpstr>Automatización y CTRL en sector hotelero</vt:lpstr>
      <vt:lpstr>Automatización y CTRL en sector hotelero</vt:lpstr>
      <vt:lpstr>Diapositiva 12</vt:lpstr>
      <vt:lpstr>Automatización y CTRL en sector hotelero</vt:lpstr>
      <vt:lpstr>Automatización y CTRL en sector hotelero</vt:lpstr>
      <vt:lpstr>Automatización y CTRL en sector hotelero</vt:lpstr>
      <vt:lpstr>Automatización y CTRL en sector hotelero</vt:lpstr>
      <vt:lpstr>Automatización y CTRL en sector hotelero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Hongliang Luo(骆宏亮)</dc:creator>
  <cp:lastModifiedBy>Sebastià</cp:lastModifiedBy>
  <cp:revision>443</cp:revision>
  <cp:lastPrinted>2017-01-17T08:29:26Z</cp:lastPrinted>
  <dcterms:created xsi:type="dcterms:W3CDTF">2014-06-27T08:57:01Z</dcterms:created>
  <dcterms:modified xsi:type="dcterms:W3CDTF">2018-02-21T12:39:19Z</dcterms:modified>
</cp:coreProperties>
</file>